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28" r:id="rId2"/>
    <p:sldId id="331" r:id="rId3"/>
    <p:sldId id="261" r:id="rId4"/>
    <p:sldId id="262" r:id="rId5"/>
    <p:sldId id="316" r:id="rId6"/>
    <p:sldId id="289" r:id="rId7"/>
    <p:sldId id="298" r:id="rId8"/>
    <p:sldId id="324" r:id="rId9"/>
    <p:sldId id="287" r:id="rId10"/>
    <p:sldId id="285" r:id="rId11"/>
    <p:sldId id="330" r:id="rId12"/>
    <p:sldId id="274" r:id="rId13"/>
    <p:sldId id="315" r:id="rId14"/>
    <p:sldId id="277" r:id="rId15"/>
    <p:sldId id="314" r:id="rId16"/>
    <p:sldId id="273" r:id="rId17"/>
    <p:sldId id="307" r:id="rId18"/>
    <p:sldId id="300" r:id="rId19"/>
    <p:sldId id="305" r:id="rId20"/>
    <p:sldId id="301" r:id="rId21"/>
    <p:sldId id="306" r:id="rId22"/>
    <p:sldId id="284" r:id="rId23"/>
    <p:sldId id="309" r:id="rId24"/>
    <p:sldId id="310" r:id="rId25"/>
    <p:sldId id="325" r:id="rId26"/>
    <p:sldId id="326" r:id="rId27"/>
    <p:sldId id="279" r:id="rId28"/>
    <p:sldId id="302" r:id="rId29"/>
    <p:sldId id="318" r:id="rId30"/>
    <p:sldId id="329" r:id="rId31"/>
    <p:sldId id="292" r:id="rId32"/>
    <p:sldId id="296" r:id="rId33"/>
    <p:sldId id="265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9DA6"/>
    <a:srgbClr val="2CB6D2"/>
    <a:srgbClr val="F4AC84"/>
    <a:srgbClr val="B9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3" autoAdjust="0"/>
    <p:restoredTop sz="86355" autoAdjust="0"/>
  </p:normalViewPr>
  <p:slideViewPr>
    <p:cSldViewPr snapToGrid="0">
      <p:cViewPr varScale="1">
        <p:scale>
          <a:sx n="64" d="100"/>
          <a:sy n="64" d="100"/>
        </p:scale>
        <p:origin x="88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7212B-118B-4058-9B78-0BF04C0223EB}" type="datetimeFigureOut">
              <a:rPr lang="en-GB" smtClean="0"/>
              <a:t>18/03/2018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62F7D-BBA6-4D10-862A-C27B4C7090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559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422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350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883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pensamos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electrodoméstricos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hogar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los frigoríficos no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más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llamativos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tecnológicamente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pero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está cambiando.</a:t>
            </a:r>
          </a:p>
          <a:p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novedoso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podía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frigorífico por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nosotros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era dispensar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hielo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agua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fría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pero 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echamos un vistazo a las últimas innovaciones de 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amsung, LG o Whirlpool, la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tendencia es diferente, las grandes marcas están apostando por la creación de frigoríficos inteligentes, integrando en sus diseños la inteligencia artificial.</a:t>
            </a:r>
          </a:p>
          <a:p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Frigoríficos que incorporan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cámara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sensores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interior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poder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táctil,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altavoces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ajuste temperatura mediante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configuración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alertas,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sincronización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calendario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sensores de movimento, etiquetado de alimentos, comandos de voz, y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más.</a:t>
            </a:r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Samsung,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ejemplo, e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stá trabajando con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Spotify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LiDL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otras empresas para crear aplicaciones y funciones diferentes para sus neveras.</a:t>
            </a:r>
          </a:p>
          <a:p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y 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Liebherr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también se han unido para crear “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SmartdeviceBox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frigorífico que usa tecnología de reconocimiento de imágenes para detectar cuándo queda poca cantidad de algo, y enviar una alerta.</a:t>
            </a:r>
          </a:p>
          <a:p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767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Pero… ¿y si además pudiéramos hablar con nuestro frigorífico? Esta es la propuesta de este trabajo</a:t>
            </a:r>
          </a:p>
          <a:p>
            <a:r>
              <a:rPr lang="es-ES" baseline="0" dirty="0" smtClean="0"/>
              <a:t>Los </a:t>
            </a:r>
            <a:r>
              <a:rPr lang="es-ES" baseline="0" dirty="0" err="1" smtClean="0"/>
              <a:t>chatbots</a:t>
            </a:r>
            <a:r>
              <a:rPr lang="es-ES" baseline="0" dirty="0" smtClean="0"/>
              <a:t> son programas informáticos que simulan una conversación con una persona y que es capaz de ofrecer respuesta y solucionar problemas que plantee el usuario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362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Intención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¿Cuál es el objetivo u objetivos de nuestra interacción?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Propósito de la entrada de un usuario.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Las intenciones pueden tener opcionalmente argumentos llamados 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slots. </a:t>
            </a:r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 anterior, supongamos que nuestro </a:t>
            </a:r>
            <a:r>
              <a:rPr lang="es-E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chatbot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gestiona llamadas de una agencia de viajes y que puede realizar funciones como informar sobre horarios, reservar vuelos y cancelar vuelos. En este caso, la intención es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reservar vuelo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”. </a:t>
            </a:r>
          </a:p>
          <a:p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Locución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¿Cómo transmite el usuario la intención?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Frases escritas o habladas que invocan la intención. Expresiones de muestra.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 anterior la locución sería la frase, tal cual la ha expresado el usuario. Otra posible locución sería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Quiero un vuelo para Sevilla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 o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Quiero ir mañana a Sevilla desde Madrid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”, etc. </a:t>
            </a:r>
          </a:p>
          <a:p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Slot o entidad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¿Qué información necesitamos para lograr el objetivo?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Información de entrada necesaria para ejecutar la intención. Puede ser obligatorio u opcional.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Término u objeto que es relevante para la intención.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ejemplo, los slots podrían ser origen, destino, fecha y número de billetes, todos ellos obligatorios, porque si falta alguno de los datos no se podría ejecutar la acción que indica la intención.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531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746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113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881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608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347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42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711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5760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4497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58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413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53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945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05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9203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53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70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jpeg"/><Relationship Id="rId5" Type="http://schemas.openxmlformats.org/officeDocument/2006/relationships/image" Target="../media/image64.jp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8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3"/>
          <p:cNvSpPr txBox="1"/>
          <p:nvPr/>
        </p:nvSpPr>
        <p:spPr>
          <a:xfrm>
            <a:off x="1907498" y="1940914"/>
            <a:ext cx="97476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Asistente conversacional</a:t>
            </a:r>
          </a:p>
          <a:p>
            <a:pPr algn="r"/>
            <a:r>
              <a:rPr lang="es-ES" sz="4400" b="1" dirty="0" smtClean="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Frigorífico inteligente</a:t>
            </a:r>
            <a:endParaRPr lang="es-ES" sz="4400" dirty="0">
              <a:solidFill>
                <a:schemeClr val="accent4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63" y="4914898"/>
            <a:ext cx="1551845" cy="150017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015664" y="5399406"/>
            <a:ext cx="29283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Autor: Inma Perea</a:t>
            </a:r>
          </a:p>
          <a:p>
            <a:r>
              <a:rPr lang="es-ES" sz="2000" b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Tutor: Fernando Sancho</a:t>
            </a:r>
          </a:p>
          <a:p>
            <a:endParaRPr lang="es-ES" sz="2000" b="1" dirty="0" smtClean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11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89" y="559313"/>
            <a:ext cx="1909828" cy="583558"/>
          </a:xfrm>
          <a:prstGeom prst="rect">
            <a:avLst/>
          </a:prstGeom>
        </p:spPr>
      </p:pic>
      <p:sp>
        <p:nvSpPr>
          <p:cNvPr id="8" name="1 CuadroTexto"/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SELECCIÓN API NLP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407" y="129057"/>
            <a:ext cx="1460441" cy="13253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54" y="302741"/>
            <a:ext cx="2068677" cy="11674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3" t="19041" r="32186"/>
          <a:stretch/>
        </p:blipFill>
        <p:spPr>
          <a:xfrm>
            <a:off x="4205427" y="241347"/>
            <a:ext cx="1055077" cy="1256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009" y="595474"/>
            <a:ext cx="1328925" cy="392564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5767277" y="380358"/>
            <a:ext cx="2055720" cy="1012236"/>
            <a:chOff x="10273304" y="487988"/>
            <a:chExt cx="2055720" cy="1012236"/>
          </a:xfrm>
        </p:grpSpPr>
        <p:sp>
          <p:nvSpPr>
            <p:cNvPr id="16" name="CuadroTexto 15"/>
            <p:cNvSpPr txBox="1"/>
            <p:nvPr/>
          </p:nvSpPr>
          <p:spPr>
            <a:xfrm>
              <a:off x="10604810" y="977004"/>
              <a:ext cx="89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chemeClr val="accent1"/>
                  </a:solidFill>
                </a:rPr>
                <a:t>LUIS</a:t>
              </a:r>
              <a:endParaRPr lang="es-ES" sz="28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304" y="487988"/>
              <a:ext cx="2055720" cy="758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403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00721"/>
              </p:ext>
            </p:extLst>
          </p:nvPr>
        </p:nvGraphicFramePr>
        <p:xfrm>
          <a:off x="737937" y="224589"/>
          <a:ext cx="10065584" cy="60404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30064"/>
                <a:gridCol w="1156034"/>
                <a:gridCol w="1102883"/>
                <a:gridCol w="1049732"/>
                <a:gridCol w="1355350"/>
                <a:gridCol w="1342062"/>
                <a:gridCol w="1129459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RENDIMIENTO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IDIOMAS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FORTALEZA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COMPAÑÍA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591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MÓDULOS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PREDEFINIDOS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64024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VERSIONADO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FLEXIBILIDAD,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AUTONOMÍA, ACCESIBILIDAD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28168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INTEGRACIÓN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RECONOCIMIENTO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 SÍNTESIS VOZ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197" y="529985"/>
            <a:ext cx="1173421" cy="35854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054" y="257577"/>
            <a:ext cx="845492" cy="76731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204" y="343891"/>
            <a:ext cx="1173881" cy="66248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3" t="19041" r="32186"/>
          <a:stretch/>
        </p:blipFill>
        <p:spPr>
          <a:xfrm>
            <a:off x="6133095" y="361012"/>
            <a:ext cx="644583" cy="76736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190" y="568934"/>
            <a:ext cx="737832" cy="217955"/>
          </a:xfrm>
          <a:prstGeom prst="rect">
            <a:avLst/>
          </a:prstGeom>
        </p:spPr>
      </p:pic>
      <p:grpSp>
        <p:nvGrpSpPr>
          <p:cNvPr id="20" name="Grupo 19"/>
          <p:cNvGrpSpPr/>
          <p:nvPr/>
        </p:nvGrpSpPr>
        <p:grpSpPr>
          <a:xfrm>
            <a:off x="7080929" y="373103"/>
            <a:ext cx="1226363" cy="651786"/>
            <a:chOff x="10273304" y="487988"/>
            <a:chExt cx="2055720" cy="1055296"/>
          </a:xfrm>
        </p:grpSpPr>
        <p:sp>
          <p:nvSpPr>
            <p:cNvPr id="21" name="CuadroTexto 20"/>
            <p:cNvSpPr txBox="1"/>
            <p:nvPr/>
          </p:nvSpPr>
          <p:spPr>
            <a:xfrm>
              <a:off x="10604808" y="977003"/>
              <a:ext cx="1411850" cy="56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 smtClean="0">
                  <a:solidFill>
                    <a:schemeClr val="accent1"/>
                  </a:solidFill>
                </a:rPr>
                <a:t>LUIS</a:t>
              </a:r>
              <a:endParaRPr lang="es-ES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304" y="487988"/>
              <a:ext cx="2055720" cy="758528"/>
            </a:xfrm>
            <a:prstGeom prst="rect">
              <a:avLst/>
            </a:prstGeom>
          </p:spPr>
        </p:pic>
      </p:grpSp>
      <p:sp>
        <p:nvSpPr>
          <p:cNvPr id="5" name="Elipse 4"/>
          <p:cNvSpPr/>
          <p:nvPr/>
        </p:nvSpPr>
        <p:spPr>
          <a:xfrm>
            <a:off x="4145859" y="131913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0" name="Elipse 239"/>
          <p:cNvSpPr/>
          <p:nvPr/>
        </p:nvSpPr>
        <p:spPr>
          <a:xfrm>
            <a:off x="4962499" y="6434528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1" name="Elipse 240"/>
          <p:cNvSpPr/>
          <p:nvPr/>
        </p:nvSpPr>
        <p:spPr>
          <a:xfrm>
            <a:off x="9072867" y="6433509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2" name="Elipse 241"/>
          <p:cNvSpPr/>
          <p:nvPr/>
        </p:nvSpPr>
        <p:spPr>
          <a:xfrm>
            <a:off x="6735700" y="6434528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3" name="Elipse 242"/>
          <p:cNvSpPr/>
          <p:nvPr/>
        </p:nvSpPr>
        <p:spPr>
          <a:xfrm>
            <a:off x="4155954" y="2275370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8" name="Elipse 247"/>
          <p:cNvSpPr/>
          <p:nvPr/>
        </p:nvSpPr>
        <p:spPr>
          <a:xfrm>
            <a:off x="8920966" y="131913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9" name="Elipse 248"/>
          <p:cNvSpPr/>
          <p:nvPr/>
        </p:nvSpPr>
        <p:spPr>
          <a:xfrm>
            <a:off x="5292869" y="1795298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1" name="Elipse 250"/>
          <p:cNvSpPr/>
          <p:nvPr/>
        </p:nvSpPr>
        <p:spPr>
          <a:xfrm>
            <a:off x="7604169" y="1328006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2" name="Elipse 251"/>
          <p:cNvSpPr/>
          <p:nvPr/>
        </p:nvSpPr>
        <p:spPr>
          <a:xfrm>
            <a:off x="5292869" y="1319133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4" name="Elipse 253"/>
          <p:cNvSpPr/>
          <p:nvPr/>
        </p:nvSpPr>
        <p:spPr>
          <a:xfrm>
            <a:off x="10085256" y="1319132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5" name="Elipse 254"/>
          <p:cNvSpPr/>
          <p:nvPr/>
        </p:nvSpPr>
        <p:spPr>
          <a:xfrm>
            <a:off x="6358578" y="1328006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6" name="Elipse 255"/>
          <p:cNvSpPr/>
          <p:nvPr/>
        </p:nvSpPr>
        <p:spPr>
          <a:xfrm>
            <a:off x="4145859" y="1826018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7" name="Elipse 256"/>
          <p:cNvSpPr/>
          <p:nvPr/>
        </p:nvSpPr>
        <p:spPr>
          <a:xfrm>
            <a:off x="6371041" y="1821042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8" name="Elipse 257"/>
          <p:cNvSpPr/>
          <p:nvPr/>
        </p:nvSpPr>
        <p:spPr>
          <a:xfrm>
            <a:off x="7589922" y="179529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9" name="Elipse 258"/>
          <p:cNvSpPr/>
          <p:nvPr/>
        </p:nvSpPr>
        <p:spPr>
          <a:xfrm>
            <a:off x="8920966" y="1776673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0" name="Elipse 259"/>
          <p:cNvSpPr/>
          <p:nvPr/>
        </p:nvSpPr>
        <p:spPr>
          <a:xfrm>
            <a:off x="10085256" y="1796668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1" name="Elipse 260"/>
          <p:cNvSpPr/>
          <p:nvPr/>
        </p:nvSpPr>
        <p:spPr>
          <a:xfrm>
            <a:off x="5292869" y="2288698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3" name="Elipse 262"/>
          <p:cNvSpPr/>
          <p:nvPr/>
        </p:nvSpPr>
        <p:spPr>
          <a:xfrm>
            <a:off x="8920966" y="228869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4" name="Elipse 263"/>
          <p:cNvSpPr/>
          <p:nvPr/>
        </p:nvSpPr>
        <p:spPr>
          <a:xfrm>
            <a:off x="10085256" y="228869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5" name="Elipse 264"/>
          <p:cNvSpPr/>
          <p:nvPr/>
        </p:nvSpPr>
        <p:spPr>
          <a:xfrm>
            <a:off x="6358578" y="2288698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6" name="Elipse 265"/>
          <p:cNvSpPr/>
          <p:nvPr/>
        </p:nvSpPr>
        <p:spPr>
          <a:xfrm>
            <a:off x="7604169" y="2275370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7" name="Elipse 266"/>
          <p:cNvSpPr/>
          <p:nvPr/>
        </p:nvSpPr>
        <p:spPr>
          <a:xfrm>
            <a:off x="10085256" y="286879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8" name="Elipse 267"/>
          <p:cNvSpPr/>
          <p:nvPr/>
        </p:nvSpPr>
        <p:spPr>
          <a:xfrm>
            <a:off x="8920966" y="286879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9" name="Elipse 268"/>
          <p:cNvSpPr/>
          <p:nvPr/>
        </p:nvSpPr>
        <p:spPr>
          <a:xfrm>
            <a:off x="7589922" y="283782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0" name="Elipse 269"/>
          <p:cNvSpPr/>
          <p:nvPr/>
        </p:nvSpPr>
        <p:spPr>
          <a:xfrm>
            <a:off x="6358578" y="2837828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1" name="Elipse 270"/>
          <p:cNvSpPr/>
          <p:nvPr/>
        </p:nvSpPr>
        <p:spPr>
          <a:xfrm>
            <a:off x="5252218" y="286879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2" name="Elipse 271"/>
          <p:cNvSpPr/>
          <p:nvPr/>
        </p:nvSpPr>
        <p:spPr>
          <a:xfrm>
            <a:off x="4145858" y="286879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3" name="Elipse 272"/>
          <p:cNvSpPr/>
          <p:nvPr/>
        </p:nvSpPr>
        <p:spPr>
          <a:xfrm>
            <a:off x="5257849" y="337546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4" name="Elipse 273"/>
          <p:cNvSpPr/>
          <p:nvPr/>
        </p:nvSpPr>
        <p:spPr>
          <a:xfrm>
            <a:off x="6358578" y="3368110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5" name="Elipse 274"/>
          <p:cNvSpPr/>
          <p:nvPr/>
        </p:nvSpPr>
        <p:spPr>
          <a:xfrm>
            <a:off x="10085256" y="337427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6" name="Elipse 275"/>
          <p:cNvSpPr/>
          <p:nvPr/>
        </p:nvSpPr>
        <p:spPr>
          <a:xfrm>
            <a:off x="4155954" y="3375681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7" name="Elipse 276"/>
          <p:cNvSpPr/>
          <p:nvPr/>
        </p:nvSpPr>
        <p:spPr>
          <a:xfrm>
            <a:off x="8920966" y="3368108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8" name="Elipse 277"/>
          <p:cNvSpPr/>
          <p:nvPr/>
        </p:nvSpPr>
        <p:spPr>
          <a:xfrm>
            <a:off x="7604169" y="336810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9" name="Elipse 278"/>
          <p:cNvSpPr/>
          <p:nvPr/>
        </p:nvSpPr>
        <p:spPr>
          <a:xfrm>
            <a:off x="5251924" y="385940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0" name="Elipse 279"/>
          <p:cNvSpPr/>
          <p:nvPr/>
        </p:nvSpPr>
        <p:spPr>
          <a:xfrm>
            <a:off x="7604169" y="3859403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1" name="Elipse 280"/>
          <p:cNvSpPr/>
          <p:nvPr/>
        </p:nvSpPr>
        <p:spPr>
          <a:xfrm>
            <a:off x="6362477" y="3854717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2" name="Elipse 281"/>
          <p:cNvSpPr/>
          <p:nvPr/>
        </p:nvSpPr>
        <p:spPr>
          <a:xfrm>
            <a:off x="4145858" y="3861012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3" name="Elipse 282"/>
          <p:cNvSpPr/>
          <p:nvPr/>
        </p:nvSpPr>
        <p:spPr>
          <a:xfrm>
            <a:off x="8920966" y="3854716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4" name="Elipse 283"/>
          <p:cNvSpPr/>
          <p:nvPr/>
        </p:nvSpPr>
        <p:spPr>
          <a:xfrm>
            <a:off x="10085256" y="3857481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5" name="Elipse 284"/>
          <p:cNvSpPr/>
          <p:nvPr/>
        </p:nvSpPr>
        <p:spPr>
          <a:xfrm>
            <a:off x="6358578" y="4482335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6" name="Elipse 285"/>
          <p:cNvSpPr/>
          <p:nvPr/>
        </p:nvSpPr>
        <p:spPr>
          <a:xfrm>
            <a:off x="5251924" y="448233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7" name="Elipse 286"/>
          <p:cNvSpPr/>
          <p:nvPr/>
        </p:nvSpPr>
        <p:spPr>
          <a:xfrm>
            <a:off x="4155954" y="448233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8" name="Elipse 287"/>
          <p:cNvSpPr/>
          <p:nvPr/>
        </p:nvSpPr>
        <p:spPr>
          <a:xfrm>
            <a:off x="7604168" y="447999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9" name="Elipse 288"/>
          <p:cNvSpPr/>
          <p:nvPr/>
        </p:nvSpPr>
        <p:spPr>
          <a:xfrm>
            <a:off x="8920966" y="447999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0" name="Elipse 289"/>
          <p:cNvSpPr/>
          <p:nvPr/>
        </p:nvSpPr>
        <p:spPr>
          <a:xfrm>
            <a:off x="10085256" y="448711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1" name="Elipse 290"/>
          <p:cNvSpPr/>
          <p:nvPr/>
        </p:nvSpPr>
        <p:spPr>
          <a:xfrm>
            <a:off x="10085256" y="5109952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2" name="Elipse 291"/>
          <p:cNvSpPr/>
          <p:nvPr/>
        </p:nvSpPr>
        <p:spPr>
          <a:xfrm>
            <a:off x="7604168" y="5109953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3" name="Elipse 292"/>
          <p:cNvSpPr/>
          <p:nvPr/>
        </p:nvSpPr>
        <p:spPr>
          <a:xfrm>
            <a:off x="6377817" y="5109953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4" name="Elipse 293"/>
          <p:cNvSpPr/>
          <p:nvPr/>
        </p:nvSpPr>
        <p:spPr>
          <a:xfrm>
            <a:off x="8920966" y="5105266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5" name="Elipse 294"/>
          <p:cNvSpPr/>
          <p:nvPr/>
        </p:nvSpPr>
        <p:spPr>
          <a:xfrm>
            <a:off x="5251924" y="511593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6" name="Elipse 295"/>
          <p:cNvSpPr/>
          <p:nvPr/>
        </p:nvSpPr>
        <p:spPr>
          <a:xfrm>
            <a:off x="4145858" y="511593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7" name="Elipse 296"/>
          <p:cNvSpPr/>
          <p:nvPr/>
        </p:nvSpPr>
        <p:spPr>
          <a:xfrm>
            <a:off x="5251924" y="5812782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8" name="Elipse 297"/>
          <p:cNvSpPr/>
          <p:nvPr/>
        </p:nvSpPr>
        <p:spPr>
          <a:xfrm>
            <a:off x="4145858" y="581278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9" name="Elipse 298"/>
          <p:cNvSpPr/>
          <p:nvPr/>
        </p:nvSpPr>
        <p:spPr>
          <a:xfrm>
            <a:off x="8916808" y="5812430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0" name="Elipse 299"/>
          <p:cNvSpPr/>
          <p:nvPr/>
        </p:nvSpPr>
        <p:spPr>
          <a:xfrm>
            <a:off x="7589922" y="581243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2" name="Elipse 301"/>
          <p:cNvSpPr/>
          <p:nvPr/>
        </p:nvSpPr>
        <p:spPr>
          <a:xfrm>
            <a:off x="10085256" y="5814163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3" name="Elipse 302"/>
          <p:cNvSpPr/>
          <p:nvPr/>
        </p:nvSpPr>
        <p:spPr>
          <a:xfrm>
            <a:off x="6362477" y="581243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4" name="Rectángulo 303"/>
          <p:cNvSpPr/>
          <p:nvPr/>
        </p:nvSpPr>
        <p:spPr>
          <a:xfrm>
            <a:off x="9252749" y="6357422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No disponible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5" name="Rectángulo 304"/>
          <p:cNvSpPr/>
          <p:nvPr/>
        </p:nvSpPr>
        <p:spPr>
          <a:xfrm>
            <a:off x="6902904" y="6345630"/>
            <a:ext cx="1967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Parcial / Limitado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6" name="Rectángulo 305"/>
          <p:cNvSpPr/>
          <p:nvPr/>
        </p:nvSpPr>
        <p:spPr>
          <a:xfrm>
            <a:off x="5189024" y="6352909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Completo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Estrella de 5 puntas 9"/>
          <p:cNvSpPr/>
          <p:nvPr/>
        </p:nvSpPr>
        <p:spPr>
          <a:xfrm>
            <a:off x="2210894" y="1254587"/>
            <a:ext cx="252000" cy="2520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7" name="Estrella de 5 puntas 306"/>
          <p:cNvSpPr/>
          <p:nvPr/>
        </p:nvSpPr>
        <p:spPr>
          <a:xfrm>
            <a:off x="2187262" y="5080889"/>
            <a:ext cx="252000" cy="2520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Estrella de 5 puntas 72"/>
          <p:cNvSpPr/>
          <p:nvPr/>
        </p:nvSpPr>
        <p:spPr>
          <a:xfrm>
            <a:off x="1758536" y="1741632"/>
            <a:ext cx="252000" cy="2520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85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SELECCIÓN INTERFAZ DE USUARIO</a:t>
            </a:r>
            <a:endParaRPr lang="en-US" sz="48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97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014998"/>
              </p:ext>
            </p:extLst>
          </p:nvPr>
        </p:nvGraphicFramePr>
        <p:xfrm>
          <a:off x="320842" y="762433"/>
          <a:ext cx="11486147" cy="34665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92380"/>
                <a:gridCol w="1629479"/>
                <a:gridCol w="1302376"/>
                <a:gridCol w="1246956"/>
                <a:gridCol w="1371652"/>
                <a:gridCol w="1371652"/>
                <a:gridCol w="1371652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NÚMERO DE USUARIOS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1.200 </a:t>
                      </a:r>
                      <a:r>
                        <a:rPr lang="es-ES" dirty="0" err="1" smtClean="0"/>
                        <a:t>mill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300 </a:t>
                      </a:r>
                      <a:r>
                        <a:rPr lang="es-ES" dirty="0" err="1" smtClean="0"/>
                        <a:t>mill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100 </a:t>
                      </a:r>
                      <a:r>
                        <a:rPr lang="es-ES" dirty="0" err="1" smtClean="0"/>
                        <a:t>mill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320 </a:t>
                      </a:r>
                      <a:r>
                        <a:rPr lang="es-ES" dirty="0" err="1" smtClean="0"/>
                        <a:t>mill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 </a:t>
                      </a:r>
                      <a:r>
                        <a:rPr lang="es-ES" dirty="0" err="1" smtClean="0"/>
                        <a:t>mill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1.200 </a:t>
                      </a:r>
                      <a:r>
                        <a:rPr lang="es-ES" dirty="0" err="1" smtClean="0"/>
                        <a:t>mill</a:t>
                      </a:r>
                      <a:endParaRPr lang="es-ES" dirty="0" smtClean="0"/>
                    </a:p>
                  </a:txBody>
                  <a:tcPr anchor="ctr"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INTEGRACIÓN CHATBOTS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MULTIPLATAFORMA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ESTILO DE LA COMUNICACIÓN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578" y="1053396"/>
            <a:ext cx="1051482" cy="3204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378" y="986634"/>
            <a:ext cx="915683" cy="4847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70" y="901794"/>
            <a:ext cx="873002" cy="6813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236" y="901794"/>
            <a:ext cx="1637367" cy="83360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871" y="955820"/>
            <a:ext cx="607167" cy="5155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796" y="935210"/>
            <a:ext cx="768302" cy="647935"/>
          </a:xfrm>
          <a:prstGeom prst="rect">
            <a:avLst/>
          </a:prstGeom>
        </p:spPr>
      </p:pic>
      <p:sp>
        <p:nvSpPr>
          <p:cNvPr id="14" name="Elipse 13"/>
          <p:cNvSpPr/>
          <p:nvPr/>
        </p:nvSpPr>
        <p:spPr>
          <a:xfrm>
            <a:off x="5946617" y="478505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4124789" y="2821197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7719818" y="4785055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10236867" y="4707949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No disponible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7887022" y="4696157"/>
            <a:ext cx="1967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Parcial / Limitado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6173142" y="4703436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Completo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11033978" y="2815095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/>
          <p:cNvSpPr/>
          <p:nvPr/>
        </p:nvSpPr>
        <p:spPr>
          <a:xfrm>
            <a:off x="10063190" y="4757739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strella de 5 puntas 22"/>
          <p:cNvSpPr/>
          <p:nvPr/>
        </p:nvSpPr>
        <p:spPr>
          <a:xfrm>
            <a:off x="2604357" y="2751116"/>
            <a:ext cx="252000" cy="2520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/>
          <p:cNvSpPr/>
          <p:nvPr/>
        </p:nvSpPr>
        <p:spPr>
          <a:xfrm>
            <a:off x="6955006" y="281509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/>
          <p:cNvSpPr/>
          <p:nvPr/>
        </p:nvSpPr>
        <p:spPr>
          <a:xfrm>
            <a:off x="9644168" y="285861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>
            <a:off x="8223438" y="2815094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/>
          <p:cNvSpPr/>
          <p:nvPr/>
        </p:nvSpPr>
        <p:spPr>
          <a:xfrm>
            <a:off x="5684916" y="2815093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/>
          <p:cNvSpPr/>
          <p:nvPr/>
        </p:nvSpPr>
        <p:spPr>
          <a:xfrm>
            <a:off x="4124789" y="230631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/>
          <p:cNvSpPr/>
          <p:nvPr/>
        </p:nvSpPr>
        <p:spPr>
          <a:xfrm>
            <a:off x="5684916" y="2344688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/>
        </p:nvSpPr>
        <p:spPr>
          <a:xfrm>
            <a:off x="6953968" y="234468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/>
        </p:nvSpPr>
        <p:spPr>
          <a:xfrm>
            <a:off x="8224357" y="2344686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/>
          <p:cNvSpPr/>
          <p:nvPr/>
        </p:nvSpPr>
        <p:spPr>
          <a:xfrm>
            <a:off x="9644168" y="234468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/>
        </p:nvSpPr>
        <p:spPr>
          <a:xfrm>
            <a:off x="11033978" y="234468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/>
        </p:nvSpPr>
        <p:spPr>
          <a:xfrm>
            <a:off x="5710513" y="3865850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/>
        </p:nvSpPr>
        <p:spPr>
          <a:xfrm>
            <a:off x="8223438" y="3865850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/>
          <p:cNvSpPr/>
          <p:nvPr/>
        </p:nvSpPr>
        <p:spPr>
          <a:xfrm>
            <a:off x="4124789" y="386585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/>
          <p:cNvSpPr/>
          <p:nvPr/>
        </p:nvSpPr>
        <p:spPr>
          <a:xfrm>
            <a:off x="6960711" y="386585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/>
          <p:cNvSpPr/>
          <p:nvPr/>
        </p:nvSpPr>
        <p:spPr>
          <a:xfrm>
            <a:off x="9644168" y="386585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Elipse 41"/>
          <p:cNvSpPr/>
          <p:nvPr/>
        </p:nvSpPr>
        <p:spPr>
          <a:xfrm>
            <a:off x="11033978" y="3865849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Elipse 42"/>
          <p:cNvSpPr/>
          <p:nvPr/>
        </p:nvSpPr>
        <p:spPr>
          <a:xfrm>
            <a:off x="9627088" y="3351916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/>
          <p:cNvSpPr/>
          <p:nvPr/>
        </p:nvSpPr>
        <p:spPr>
          <a:xfrm>
            <a:off x="6953968" y="3365655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Elipse 44"/>
          <p:cNvSpPr/>
          <p:nvPr/>
        </p:nvSpPr>
        <p:spPr>
          <a:xfrm>
            <a:off x="4124789" y="3307697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Elipse 45"/>
          <p:cNvSpPr/>
          <p:nvPr/>
        </p:nvSpPr>
        <p:spPr>
          <a:xfrm>
            <a:off x="5689347" y="336565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Elipse 46"/>
          <p:cNvSpPr/>
          <p:nvPr/>
        </p:nvSpPr>
        <p:spPr>
          <a:xfrm>
            <a:off x="8223438" y="335937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Elipse 47"/>
          <p:cNvSpPr/>
          <p:nvPr/>
        </p:nvSpPr>
        <p:spPr>
          <a:xfrm>
            <a:off x="11030738" y="335937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INTERFAZ DE USUARIO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82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1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221297"/>
              </p:ext>
            </p:extLst>
          </p:nvPr>
        </p:nvGraphicFramePr>
        <p:xfrm>
          <a:off x="1700463" y="513347"/>
          <a:ext cx="8855242" cy="431532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1747"/>
                <a:gridCol w="1543865"/>
                <a:gridCol w="1448075"/>
                <a:gridCol w="1386455"/>
                <a:gridCol w="1525100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COBERTURA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IDIOMAS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DISPONIBILIDAD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8278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FUNCIONALIDAD Y BÚSQUEDAS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3348">
                <a:tc>
                  <a:txBody>
                    <a:bodyPr/>
                    <a:lstStyle/>
                    <a:p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FUENTES RECETAS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17094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JERARQUÍA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ALIMENTOS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97306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API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021" y="575489"/>
            <a:ext cx="1524000" cy="76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59" y="656491"/>
            <a:ext cx="680998" cy="6809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903" y="812900"/>
            <a:ext cx="1074045" cy="3978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712" y="812900"/>
            <a:ext cx="1071229" cy="397885"/>
          </a:xfrm>
          <a:prstGeom prst="rect">
            <a:avLst/>
          </a:prstGeom>
        </p:spPr>
      </p:pic>
      <p:sp>
        <p:nvSpPr>
          <p:cNvPr id="9" name="1 CuadroTexto"/>
          <p:cNvSpPr txBox="1"/>
          <p:nvPr/>
        </p:nvSpPr>
        <p:spPr>
          <a:xfrm>
            <a:off x="0" y="5942691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BASE DATOS DE RECETAS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4605392" y="525257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5344683" y="2042113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8895642" y="5175468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No disponible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6545797" y="5163676"/>
            <a:ext cx="1967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Parcial / Limitado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4831917" y="5170955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Completo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8721965" y="5225258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/>
          <p:cNvSpPr/>
          <p:nvPr/>
        </p:nvSpPr>
        <p:spPr>
          <a:xfrm>
            <a:off x="5344683" y="256483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/>
          <p:cNvSpPr/>
          <p:nvPr/>
        </p:nvSpPr>
        <p:spPr>
          <a:xfrm>
            <a:off x="5344683" y="306907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/>
          <p:cNvSpPr/>
          <p:nvPr/>
        </p:nvSpPr>
        <p:spPr>
          <a:xfrm>
            <a:off x="5344683" y="3560413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/>
          <p:cNvSpPr/>
          <p:nvPr/>
        </p:nvSpPr>
        <p:spPr>
          <a:xfrm>
            <a:off x="5344683" y="401678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/>
          <p:cNvSpPr/>
          <p:nvPr/>
        </p:nvSpPr>
        <p:spPr>
          <a:xfrm>
            <a:off x="5344683" y="1595307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>
            <a:off x="6829667" y="160875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/>
          <p:cNvSpPr/>
          <p:nvPr/>
        </p:nvSpPr>
        <p:spPr>
          <a:xfrm>
            <a:off x="6829667" y="3560413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/>
          <p:cNvSpPr/>
          <p:nvPr/>
        </p:nvSpPr>
        <p:spPr>
          <a:xfrm>
            <a:off x="5344683" y="4521023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strella de 5 puntas 29"/>
          <p:cNvSpPr/>
          <p:nvPr/>
        </p:nvSpPr>
        <p:spPr>
          <a:xfrm>
            <a:off x="2528081" y="1538678"/>
            <a:ext cx="252000" cy="2520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/>
        </p:nvSpPr>
        <p:spPr>
          <a:xfrm>
            <a:off x="6829667" y="3069074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/>
        </p:nvSpPr>
        <p:spPr>
          <a:xfrm>
            <a:off x="6832398" y="2587300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/>
          <p:cNvSpPr/>
          <p:nvPr/>
        </p:nvSpPr>
        <p:spPr>
          <a:xfrm>
            <a:off x="6832398" y="2105526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/>
        </p:nvSpPr>
        <p:spPr>
          <a:xfrm>
            <a:off x="6829667" y="4521022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/>
          <p:cNvSpPr/>
          <p:nvPr/>
        </p:nvSpPr>
        <p:spPr>
          <a:xfrm>
            <a:off x="8204157" y="208417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/>
          <p:cNvSpPr/>
          <p:nvPr/>
        </p:nvSpPr>
        <p:spPr>
          <a:xfrm>
            <a:off x="8224710" y="355575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/>
          <p:cNvSpPr/>
          <p:nvPr/>
        </p:nvSpPr>
        <p:spPr>
          <a:xfrm>
            <a:off x="8243376" y="4063608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lipse 40"/>
          <p:cNvSpPr/>
          <p:nvPr/>
        </p:nvSpPr>
        <p:spPr>
          <a:xfrm>
            <a:off x="8225040" y="2564837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Elipse 41"/>
          <p:cNvSpPr/>
          <p:nvPr/>
        </p:nvSpPr>
        <p:spPr>
          <a:xfrm>
            <a:off x="8224710" y="164219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Elipse 42"/>
          <p:cNvSpPr/>
          <p:nvPr/>
        </p:nvSpPr>
        <p:spPr>
          <a:xfrm>
            <a:off x="8247665" y="306748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strella de 5 puntas 43"/>
          <p:cNvSpPr/>
          <p:nvPr/>
        </p:nvSpPr>
        <p:spPr>
          <a:xfrm>
            <a:off x="3396573" y="2494756"/>
            <a:ext cx="252000" cy="2520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Elipse 44"/>
          <p:cNvSpPr/>
          <p:nvPr/>
        </p:nvSpPr>
        <p:spPr>
          <a:xfrm>
            <a:off x="8247665" y="4521022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Elipse 46"/>
          <p:cNvSpPr/>
          <p:nvPr/>
        </p:nvSpPr>
        <p:spPr>
          <a:xfrm>
            <a:off x="6365915" y="5212441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Elipse 47"/>
          <p:cNvSpPr/>
          <p:nvPr/>
        </p:nvSpPr>
        <p:spPr>
          <a:xfrm>
            <a:off x="9680703" y="3559179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Elipse 48"/>
          <p:cNvSpPr/>
          <p:nvPr/>
        </p:nvSpPr>
        <p:spPr>
          <a:xfrm>
            <a:off x="9665663" y="3067482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Elipse 49"/>
          <p:cNvSpPr/>
          <p:nvPr/>
        </p:nvSpPr>
        <p:spPr>
          <a:xfrm>
            <a:off x="9680703" y="402328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Elipse 50"/>
          <p:cNvSpPr/>
          <p:nvPr/>
        </p:nvSpPr>
        <p:spPr>
          <a:xfrm>
            <a:off x="6841508" y="4051752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Elipse 51"/>
          <p:cNvSpPr/>
          <p:nvPr/>
        </p:nvSpPr>
        <p:spPr>
          <a:xfrm>
            <a:off x="9680703" y="1608758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Elipse 52"/>
          <p:cNvSpPr/>
          <p:nvPr/>
        </p:nvSpPr>
        <p:spPr>
          <a:xfrm>
            <a:off x="9665663" y="451608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Elipse 53"/>
          <p:cNvSpPr/>
          <p:nvPr/>
        </p:nvSpPr>
        <p:spPr>
          <a:xfrm>
            <a:off x="9665663" y="255863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Elipse 54"/>
          <p:cNvSpPr/>
          <p:nvPr/>
        </p:nvSpPr>
        <p:spPr>
          <a:xfrm>
            <a:off x="9680703" y="2080751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34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89" y="658163"/>
            <a:ext cx="8565622" cy="4718713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ARQUITECTURA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0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230008"/>
            <a:ext cx="8665845" cy="6104117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MODELADO BASE DATOS FRIGORÍFICO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0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4" cy="6858000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#INTENCIONES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9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0"/>
            <a:ext cx="12085320" cy="6794675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ENTRENAMIENTO DE INTENCIONES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15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/>
          <p:cNvSpPr/>
          <p:nvPr/>
        </p:nvSpPr>
        <p:spPr>
          <a:xfrm>
            <a:off x="986597" y="1392184"/>
            <a:ext cx="1090863" cy="108163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b="1" dirty="0" smtClean="0">
                <a:latin typeface="Arial Rounded MT Bold" panose="020F0704030504030204" pitchFamily="34" charset="0"/>
              </a:rPr>
              <a:t>1</a:t>
            </a:r>
            <a:endParaRPr lang="es-ES" sz="6600" b="1" dirty="0">
              <a:latin typeface="Arial Rounded MT Bold" panose="020F0704030504030204" pitchFamily="34" charset="0"/>
            </a:endParaRPr>
          </a:p>
        </p:txBody>
      </p:sp>
      <p:sp>
        <p:nvSpPr>
          <p:cNvPr id="5" name="Flecha derecha 4"/>
          <p:cNvSpPr/>
          <p:nvPr/>
        </p:nvSpPr>
        <p:spPr>
          <a:xfrm>
            <a:off x="2286007" y="1691649"/>
            <a:ext cx="1860883" cy="49509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/>
          <p:cNvSpPr/>
          <p:nvPr/>
        </p:nvSpPr>
        <p:spPr>
          <a:xfrm>
            <a:off x="4555966" y="1392184"/>
            <a:ext cx="1090863" cy="108163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b="1" dirty="0" smtClean="0">
                <a:latin typeface="Arial Rounded MT Bold" panose="020F0704030504030204" pitchFamily="34" charset="0"/>
              </a:rPr>
              <a:t>2</a:t>
            </a:r>
            <a:endParaRPr lang="es-ES" sz="6600" b="1" dirty="0">
              <a:latin typeface="Arial Rounded MT Bold" panose="020F0704030504030204" pitchFamily="34" charset="0"/>
            </a:endParaRPr>
          </a:p>
        </p:txBody>
      </p:sp>
      <p:sp>
        <p:nvSpPr>
          <p:cNvPr id="8" name="Flecha derecha 7"/>
          <p:cNvSpPr/>
          <p:nvPr/>
        </p:nvSpPr>
        <p:spPr>
          <a:xfrm>
            <a:off x="5919546" y="1691649"/>
            <a:ext cx="2021297" cy="49509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 derecha 11"/>
          <p:cNvSpPr/>
          <p:nvPr/>
        </p:nvSpPr>
        <p:spPr>
          <a:xfrm>
            <a:off x="4977068" y="3951080"/>
            <a:ext cx="1860883" cy="48463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 derecha 12"/>
          <p:cNvSpPr/>
          <p:nvPr/>
        </p:nvSpPr>
        <p:spPr>
          <a:xfrm>
            <a:off x="8281741" y="3993252"/>
            <a:ext cx="1860883" cy="48463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curvado 14"/>
          <p:cNvCxnSpPr>
            <a:endCxn id="32" idx="0"/>
          </p:cNvCxnSpPr>
          <p:nvPr/>
        </p:nvCxnSpPr>
        <p:spPr>
          <a:xfrm rot="10800000" flipV="1">
            <a:off x="4146890" y="2516707"/>
            <a:ext cx="4305296" cy="1147300"/>
          </a:xfrm>
          <a:prstGeom prst="curvedConnector2">
            <a:avLst/>
          </a:prstGeom>
          <a:ln w="152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8181474" y="1420117"/>
            <a:ext cx="1090863" cy="108163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b="1" dirty="0" smtClean="0">
                <a:latin typeface="Arial Rounded MT Bold" panose="020F0704030504030204" pitchFamily="34" charset="0"/>
              </a:rPr>
              <a:t>3</a:t>
            </a:r>
            <a:endParaRPr lang="es-ES" sz="6600" b="1" dirty="0">
              <a:latin typeface="Arial Rounded MT Bold" panose="020F0704030504030204" pitchFamily="34" charset="0"/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3601458" y="3664007"/>
            <a:ext cx="1090863" cy="10587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b="1" dirty="0" smtClean="0">
                <a:latin typeface="Arial Rounded MT Bold" panose="020F0704030504030204" pitchFamily="34" charset="0"/>
              </a:rPr>
              <a:t>4</a:t>
            </a:r>
            <a:endParaRPr lang="es-ES" sz="6600" b="1" dirty="0">
              <a:latin typeface="Arial Rounded MT Bold" panose="020F0704030504030204" pitchFamily="34" charset="0"/>
            </a:endParaRPr>
          </a:p>
        </p:txBody>
      </p:sp>
      <p:sp>
        <p:nvSpPr>
          <p:cNvPr id="33" name="Elipse 32"/>
          <p:cNvSpPr/>
          <p:nvPr/>
        </p:nvSpPr>
        <p:spPr>
          <a:xfrm>
            <a:off x="7006392" y="3652176"/>
            <a:ext cx="1090863" cy="10587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b="1" dirty="0"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34" name="Elipse 33"/>
          <p:cNvSpPr/>
          <p:nvPr/>
        </p:nvSpPr>
        <p:spPr>
          <a:xfrm>
            <a:off x="10327111" y="3664007"/>
            <a:ext cx="1090863" cy="10587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b="1" dirty="0" smtClean="0">
                <a:latin typeface="Arial Rounded MT Bold" panose="020F0704030504030204" pitchFamily="34" charset="0"/>
              </a:rPr>
              <a:t>6</a:t>
            </a:r>
            <a:endParaRPr lang="es-ES" sz="6600" b="1" dirty="0">
              <a:latin typeface="Arial Rounded MT Bold" panose="020F0704030504030204" pitchFamily="34" charset="0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12397" y="188597"/>
            <a:ext cx="29283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Introducción motivación</a:t>
            </a:r>
          </a:p>
          <a:p>
            <a:pPr algn="ctr"/>
            <a:endParaRPr lang="es-E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3931292" y="189499"/>
            <a:ext cx="29283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Metodología </a:t>
            </a:r>
          </a:p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trabajo</a:t>
            </a:r>
          </a:p>
          <a:p>
            <a:pPr algn="ctr"/>
            <a:endParaRPr lang="es-E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7500661" y="682332"/>
            <a:ext cx="29283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Dificultades</a:t>
            </a:r>
          </a:p>
          <a:p>
            <a:pPr algn="ctr"/>
            <a:endParaRPr lang="es-E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2682720" y="4694050"/>
            <a:ext cx="29283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Demo</a:t>
            </a:r>
          </a:p>
          <a:p>
            <a:pPr algn="ctr"/>
            <a:endParaRPr lang="es-E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6024464" y="4710954"/>
            <a:ext cx="29283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Conclusiones</a:t>
            </a:r>
          </a:p>
          <a:p>
            <a:pPr algn="ctr"/>
            <a:endParaRPr lang="es-E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9263662" y="4722785"/>
            <a:ext cx="29283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Próximos</a:t>
            </a:r>
          </a:p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pasos</a:t>
            </a:r>
          </a:p>
          <a:p>
            <a:pPr algn="ctr"/>
            <a:endParaRPr lang="es-E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51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ÍNDICE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36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" y="97599"/>
            <a:ext cx="12024360" cy="6760401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@ENTIDADES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2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ENTRENAMIENTO DE ENTIDADES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05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7" y="0"/>
            <a:ext cx="11645248" cy="6728987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DEFINICIÓN FLUJO CONVERSACIÓN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18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36" y="0"/>
            <a:ext cx="11238527" cy="6318586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IMPLEMENTACIÓN DEL FLUJO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28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APLICACIÓN ORQUESTADORA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653" y="799460"/>
            <a:ext cx="3373604" cy="97891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402" y="2047164"/>
            <a:ext cx="9081734" cy="330112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2002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DIFICULTADES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26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29" y="3807046"/>
            <a:ext cx="1564506" cy="8282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0" r="7109"/>
          <a:stretch/>
        </p:blipFill>
        <p:spPr>
          <a:xfrm>
            <a:off x="3914690" y="1171828"/>
            <a:ext cx="1137042" cy="12110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15" y="1363202"/>
            <a:ext cx="1656535" cy="828268"/>
          </a:xfrm>
          <a:prstGeom prst="rect">
            <a:avLst/>
          </a:prstGeom>
        </p:spPr>
      </p:pic>
      <p:sp>
        <p:nvSpPr>
          <p:cNvPr id="15" name="Rectángulo redondeado 14"/>
          <p:cNvSpPr/>
          <p:nvPr/>
        </p:nvSpPr>
        <p:spPr>
          <a:xfrm>
            <a:off x="3600478" y="3362793"/>
            <a:ext cx="1942485" cy="1716775"/>
          </a:xfrm>
          <a:prstGeom prst="round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redondeado 16"/>
          <p:cNvSpPr/>
          <p:nvPr/>
        </p:nvSpPr>
        <p:spPr>
          <a:xfrm>
            <a:off x="3511968" y="918950"/>
            <a:ext cx="1942485" cy="1716775"/>
          </a:xfrm>
          <a:prstGeom prst="round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redondeado 17"/>
          <p:cNvSpPr/>
          <p:nvPr/>
        </p:nvSpPr>
        <p:spPr>
          <a:xfrm>
            <a:off x="6590226" y="918949"/>
            <a:ext cx="1942485" cy="1716775"/>
          </a:xfrm>
          <a:prstGeom prst="round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18"/>
          <p:cNvSpPr/>
          <p:nvPr/>
        </p:nvSpPr>
        <p:spPr>
          <a:xfrm>
            <a:off x="6644843" y="3362793"/>
            <a:ext cx="1942485" cy="1716775"/>
          </a:xfrm>
          <a:prstGeom prst="round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/>
          <p:cNvSpPr/>
          <p:nvPr/>
        </p:nvSpPr>
        <p:spPr>
          <a:xfrm>
            <a:off x="5060718" y="2028076"/>
            <a:ext cx="1957137" cy="178092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DIFICULTADES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99" y="2382849"/>
            <a:ext cx="1071594" cy="1071594"/>
          </a:xfrm>
          <a:prstGeom prst="rect">
            <a:avLst/>
          </a:prstGeom>
        </p:spPr>
      </p:pic>
      <p:sp>
        <p:nvSpPr>
          <p:cNvPr id="23" name="Rectángulo 22"/>
          <p:cNvSpPr/>
          <p:nvPr/>
        </p:nvSpPr>
        <p:spPr>
          <a:xfrm>
            <a:off x="423296" y="1000761"/>
            <a:ext cx="292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1800"/>
              </a:spcBef>
            </a:pPr>
            <a:r>
              <a:rPr lang="es-E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Limitaciones Watson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8697464" y="1002551"/>
            <a:ext cx="3043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Limitaciones Food2Fork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614339" y="3490188"/>
            <a:ext cx="2788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1800"/>
              </a:spcBef>
            </a:pPr>
            <a:r>
              <a:rPr lang="es-E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Entrenamiento</a:t>
            </a:r>
            <a:endParaRPr lang="es-ES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8707751" y="3503346"/>
            <a:ext cx="2788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Limitaciones </a:t>
            </a:r>
            <a:r>
              <a:rPr lang="es-E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Slack</a:t>
            </a:r>
            <a:endParaRPr lang="es-ES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8857653" y="1363202"/>
            <a:ext cx="322799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Inestable</a:t>
            </a:r>
          </a:p>
          <a:p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Sólo disponible en inglés</a:t>
            </a:r>
          </a:p>
          <a:p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Actualización y variedad de rectas</a:t>
            </a:r>
          </a:p>
          <a:p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Búsquedas literales</a:t>
            </a:r>
          </a:p>
          <a:p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Escasa documentación</a:t>
            </a:r>
          </a:p>
          <a:p>
            <a:endParaRPr lang="es-ES" sz="1400" dirty="0" smtClean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8857652" y="3826455"/>
            <a:ext cx="3227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Descarga de imágenes vía API</a:t>
            </a:r>
          </a:p>
          <a:p>
            <a:endParaRPr lang="es-ES" sz="1400" dirty="0" smtClean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0" y="1363202"/>
            <a:ext cx="322799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Interfaz gráfica </a:t>
            </a:r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usuario</a:t>
            </a:r>
          </a:p>
          <a:p>
            <a:pPr algn="r"/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Complejidad flujo conversación</a:t>
            </a:r>
            <a:endParaRPr lang="es-ES" sz="1400" dirty="0" smtClean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  <a:p>
            <a:pPr algn="r"/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Slots opcionales</a:t>
            </a:r>
          </a:p>
          <a:p>
            <a:pPr algn="r"/>
            <a:r>
              <a:rPr lang="es-ES" sz="1400" dirty="0" err="1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Handlers</a:t>
            </a:r>
            <a:endParaRPr lang="es-ES" sz="1400" dirty="0" smtClean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  <a:p>
            <a:pPr algn="r"/>
            <a:endParaRPr lang="es-ES" sz="1400" dirty="0" smtClean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48542" y="3826455"/>
            <a:ext cx="317944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Falta de ejemplos reales</a:t>
            </a:r>
          </a:p>
          <a:p>
            <a:pPr algn="r"/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Multitud de platos e ingredientes</a:t>
            </a:r>
          </a:p>
          <a:p>
            <a:pPr algn="r"/>
            <a:endParaRPr lang="es-ES" sz="1400" dirty="0" smtClean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  <a:p>
            <a:pPr algn="r"/>
            <a:endParaRPr lang="es-ES" sz="1400" dirty="0" smtClean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  <a:p>
            <a:pPr algn="r"/>
            <a:endParaRPr lang="es-ES" sz="1400" dirty="0" smtClean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1" r="10238"/>
          <a:stretch/>
        </p:blipFill>
        <p:spPr>
          <a:xfrm>
            <a:off x="3688784" y="3549546"/>
            <a:ext cx="1631962" cy="136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9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1380934"/>
            <a:ext cx="3886200" cy="36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8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CONCLUSIONES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5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/>
          <p:cNvSpPr/>
          <p:nvPr/>
        </p:nvSpPr>
        <p:spPr>
          <a:xfrm>
            <a:off x="1007625" y="137541"/>
            <a:ext cx="4766554" cy="284047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/>
          <p:cNvSpPr/>
          <p:nvPr/>
        </p:nvSpPr>
        <p:spPr>
          <a:xfrm>
            <a:off x="6494024" y="137540"/>
            <a:ext cx="4821678" cy="284047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1007626" y="3094226"/>
            <a:ext cx="4766553" cy="27788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6494024" y="3094226"/>
            <a:ext cx="4818756" cy="2778869"/>
          </a:xfrm>
          <a:prstGeom prst="roundRect">
            <a:avLst/>
          </a:prstGeom>
          <a:solidFill>
            <a:srgbClr val="F4A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245296" y="0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F</a:t>
            </a:r>
            <a:r>
              <a:rPr lang="es-ES" sz="3200" b="1" dirty="0" smtClean="0"/>
              <a:t>ortalezas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914554" y="2997794"/>
            <a:ext cx="30688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O</a:t>
            </a:r>
            <a:r>
              <a:rPr lang="es-ES" sz="3200" b="1" dirty="0" smtClean="0"/>
              <a:t>portunidades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7785471" y="21114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D</a:t>
            </a:r>
            <a:r>
              <a:rPr lang="es-ES" sz="3200" b="1" dirty="0" smtClean="0"/>
              <a:t>ebilidades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7894930" y="3021669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A</a:t>
            </a:r>
            <a:r>
              <a:rPr lang="es-ES" sz="3200" b="1" dirty="0" smtClean="0"/>
              <a:t>menazas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648" y="4887358"/>
            <a:ext cx="946827" cy="94682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46" y="1838081"/>
            <a:ext cx="1324410" cy="132441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257" y="1838081"/>
            <a:ext cx="1158690" cy="96406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74" y="4610919"/>
            <a:ext cx="1223266" cy="1223266"/>
          </a:xfrm>
          <a:prstGeom prst="rect">
            <a:avLst/>
          </a:prstGeom>
        </p:spPr>
      </p:pic>
      <p:sp>
        <p:nvSpPr>
          <p:cNvPr id="21" name="Doble onda 20"/>
          <p:cNvSpPr/>
          <p:nvPr/>
        </p:nvSpPr>
        <p:spPr>
          <a:xfrm>
            <a:off x="10159648" y="4952204"/>
            <a:ext cx="791026" cy="272374"/>
          </a:xfrm>
          <a:prstGeom prst="doubleWave">
            <a:avLst>
              <a:gd name="adj1" fmla="val 10372"/>
              <a:gd name="adj2" fmla="val -1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1047751" y="819393"/>
            <a:ext cx="4766554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Interfaz natural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Escalabilidad</a:t>
            </a:r>
            <a:endParaRPr lang="es-E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Disponibilidad (24x7)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Accesibilidad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Comunicaciones personalizadas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 smtClean="0">
                <a:solidFill>
                  <a:schemeClr val="bg1"/>
                </a:solidFill>
              </a:rPr>
              <a:t>Multi</a:t>
            </a:r>
            <a:r>
              <a:rPr lang="es-ES" b="1" dirty="0" smtClean="0">
                <a:solidFill>
                  <a:schemeClr val="bg1"/>
                </a:solidFill>
              </a:rPr>
              <a:t>-idioma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Respuestas más acertadas</a:t>
            </a: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18" name="Rectángulo 17"/>
          <p:cNvSpPr/>
          <p:nvPr/>
        </p:nvSpPr>
        <p:spPr>
          <a:xfrm>
            <a:off x="6600401" y="1200546"/>
            <a:ext cx="4766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Reputación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Desconfianza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Deshumanización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1039706" y="3994368"/>
            <a:ext cx="4766554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Casos de éxito (atención al cliente)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Popularidad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Avances tecnológicos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Normalización interacción humano - máquinas</a:t>
            </a: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22" name="Rectángulo 21"/>
          <p:cNvSpPr/>
          <p:nvPr/>
        </p:nvSpPr>
        <p:spPr>
          <a:xfrm>
            <a:off x="6546226" y="3994368"/>
            <a:ext cx="476655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Expectativas del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Disponibilidad de datos de calidad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Falta de utilidad para 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2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4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3"/>
          <p:cNvSpPr txBox="1"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3200" b="1" dirty="0" smtClean="0">
                <a:solidFill>
                  <a:schemeClr val="tx1"/>
                </a:solidFill>
              </a:rPr>
              <a:t>LA NUEVA GENERACIÓN DE FRIGORÍFICOS: </a:t>
            </a:r>
            <a:r>
              <a:rPr lang="es-ES" sz="3200" dirty="0" smtClean="0">
                <a:solidFill>
                  <a:schemeClr val="tx1"/>
                </a:solidFill>
              </a:rPr>
              <a:t>MICROSOFT Y LIEBHERR</a:t>
            </a:r>
            <a:r>
              <a:rPr lang="es-ES" sz="3200" i="1" dirty="0" smtClean="0">
                <a:solidFill>
                  <a:schemeClr val="tx1"/>
                </a:solidFill>
              </a:rPr>
              <a:t> COLABORAN PARA CREAR “SMARTDEVICEBOX”, CON TECNOLOGÍA DE RECONOCIMIENTO DE IMÁGENES</a:t>
            </a:r>
            <a:endParaRPr lang="es-E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2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843297" y="2396322"/>
            <a:ext cx="479405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Se entrena, no se </a:t>
            </a: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programa </a:t>
            </a:r>
          </a:p>
          <a:p>
            <a:pPr>
              <a:spcBef>
                <a:spcPts val="1800"/>
              </a:spcBef>
            </a:pPr>
            <a:r>
              <a:rPr lang="es-ES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C</a:t>
            </a: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urva </a:t>
            </a: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de </a:t>
            </a: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aprendizaje (producto mínimo en poco tiempo)</a:t>
            </a:r>
            <a:endParaRPr lang="es-ES" b="1" dirty="0" smtClean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Comunidad usuarios</a:t>
            </a: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Documentación, material y código libre</a:t>
            </a: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Funcionalidades listas para ser </a:t>
            </a: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usadas (API)</a:t>
            </a:r>
            <a:endParaRPr lang="es-ES" b="1" dirty="0" smtClean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Actualizaciones </a:t>
            </a: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y mejoras continuas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>
              <a:spcBef>
                <a:spcPts val="1800"/>
              </a:spcBef>
            </a:pPr>
            <a:endParaRPr lang="es-ES" b="1" dirty="0"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6769743" y="2478978"/>
            <a:ext cx="52373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b="1" dirty="0" err="1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APIs</a:t>
            </a: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 genérica con parámetros de configuración</a:t>
            </a: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Etapa inicial (margen de mejora)</a:t>
            </a: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Interfaz </a:t>
            </a:r>
            <a:r>
              <a:rPr lang="es-ES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gráfica flujo de diálogo</a:t>
            </a: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Limitaciones funcionales: slot opcionales, </a:t>
            </a:r>
            <a:r>
              <a:rPr lang="es-ES" b="1" dirty="0" err="1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handlers</a:t>
            </a: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 </a:t>
            </a:r>
            <a:endParaRPr lang="es-ES" b="1" dirty="0" smtClean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Exageración de expectativas</a:t>
            </a: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Precio </a:t>
            </a:r>
            <a:r>
              <a:rPr lang="es-ES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elevado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23" name="1 CuadroTexto"/>
          <p:cNvSpPr txBox="1"/>
          <p:nvPr/>
        </p:nvSpPr>
        <p:spPr>
          <a:xfrm>
            <a:off x="0" y="5998608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WATSON CONVERSATION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7" t="20656" r="12460" b="20328"/>
          <a:stretch/>
        </p:blipFill>
        <p:spPr>
          <a:xfrm>
            <a:off x="6428362" y="3019469"/>
            <a:ext cx="325690" cy="288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517735" y="2459607"/>
            <a:ext cx="294697" cy="28842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522983" y="2936748"/>
            <a:ext cx="294697" cy="28842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532909" y="3655072"/>
            <a:ext cx="294697" cy="28842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517735" y="4230692"/>
            <a:ext cx="294697" cy="28842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520501" y="4693462"/>
            <a:ext cx="294697" cy="28842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527392" y="5187071"/>
            <a:ext cx="294697" cy="28842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7" t="20656" r="12460" b="20328"/>
          <a:stretch/>
        </p:blipFill>
        <p:spPr>
          <a:xfrm>
            <a:off x="6428362" y="3519961"/>
            <a:ext cx="325690" cy="2880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7" t="20656" r="12460" b="20328"/>
          <a:stretch/>
        </p:blipFill>
        <p:spPr>
          <a:xfrm>
            <a:off x="6439240" y="3991878"/>
            <a:ext cx="325690" cy="2880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7" t="20656" r="12460" b="20328"/>
          <a:stretch/>
        </p:blipFill>
        <p:spPr>
          <a:xfrm>
            <a:off x="6439240" y="4777433"/>
            <a:ext cx="325690" cy="28800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7" t="20656" r="12460" b="20328"/>
          <a:stretch/>
        </p:blipFill>
        <p:spPr>
          <a:xfrm>
            <a:off x="6441647" y="5274988"/>
            <a:ext cx="325690" cy="2880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7" t="20656" r="12460" b="20328"/>
          <a:stretch/>
        </p:blipFill>
        <p:spPr>
          <a:xfrm>
            <a:off x="6422018" y="2502309"/>
            <a:ext cx="32569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0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PRÓXIMOS PASOS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0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562">
              <a:srgbClr val="798D9E"/>
            </a:gs>
            <a:gs pos="12409">
              <a:srgbClr val="1E2327"/>
            </a:gs>
            <a:gs pos="42497">
              <a:srgbClr val="687987"/>
            </a:gs>
            <a:gs pos="0">
              <a:schemeClr val="tx1"/>
            </a:gs>
            <a:gs pos="32748">
              <a:srgbClr val="505D6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40"/>
          <a:stretch/>
        </p:blipFill>
        <p:spPr>
          <a:xfrm>
            <a:off x="781050" y="861089"/>
            <a:ext cx="2212259" cy="148623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Rectángulo 3"/>
          <p:cNvSpPr/>
          <p:nvPr/>
        </p:nvSpPr>
        <p:spPr>
          <a:xfrm>
            <a:off x="781050" y="2515833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RECONOCIMIENTO VOCAL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17" y="780460"/>
            <a:ext cx="1876481" cy="156686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88" y="812865"/>
            <a:ext cx="2332112" cy="151830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65" y="3563371"/>
            <a:ext cx="2277855" cy="127559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73" y="3572985"/>
            <a:ext cx="2182408" cy="128376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9" name="Rectángulo 18"/>
          <p:cNvSpPr/>
          <p:nvPr/>
        </p:nvSpPr>
        <p:spPr>
          <a:xfrm>
            <a:off x="3974245" y="2551022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LISTA DE LA COMPRA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6749623" y="2551022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FRIGORÍFICO </a:t>
            </a:r>
            <a:r>
              <a:rPr lang="es-ES" b="1" dirty="0" err="1" smtClean="0">
                <a:solidFill>
                  <a:schemeClr val="bg1"/>
                </a:solidFill>
              </a:rPr>
              <a:t>IoT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9753601" y="2537974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MULTI-IDIOMA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91965" y="5048184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COACH NUTRICIONAL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735164" y="5067483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ANÁLISIS SENTIMIENTO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6808519" y="5104485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NOTIFICACIONES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9753600" y="5067483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DASHBOARDS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21" y="847585"/>
            <a:ext cx="2563994" cy="140738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5" r="5044"/>
          <a:stretch/>
        </p:blipFill>
        <p:spPr>
          <a:xfrm>
            <a:off x="9416622" y="3437508"/>
            <a:ext cx="2160144" cy="140146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6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PRÓXIMOS PASOS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6" b="7087"/>
          <a:stretch/>
        </p:blipFill>
        <p:spPr>
          <a:xfrm>
            <a:off x="6749623" y="3374996"/>
            <a:ext cx="1876918" cy="163171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766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35180" y="6191419"/>
            <a:ext cx="3981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/>
              <a:t>https://github.com/inmperfer/TFM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2506" y="6134725"/>
            <a:ext cx="482720" cy="48272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8272063" y="6191419"/>
            <a:ext cx="3117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/>
              <a:t>i</a:t>
            </a:r>
            <a:r>
              <a:rPr lang="es-ES" sz="2000" b="1" dirty="0" smtClean="0"/>
              <a:t>nma.perea.fdz@gmail.com</a:t>
            </a:r>
            <a:endParaRPr lang="es-ES" sz="20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9" y="6134725"/>
            <a:ext cx="701818" cy="58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6" t="15907" r="30701" b="31930"/>
          <a:stretch/>
        </p:blipFill>
        <p:spPr>
          <a:xfrm>
            <a:off x="5138567" y="1889278"/>
            <a:ext cx="2099771" cy="209977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560448" y="3989050"/>
            <a:ext cx="3413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 err="1" smtClean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yumyumBot</a:t>
            </a:r>
            <a:endParaRPr lang="es-ES" sz="4400" b="1" dirty="0">
              <a:solidFill>
                <a:schemeClr val="accent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629495" y="586559"/>
            <a:ext cx="2933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a partir de </a:t>
            </a:r>
            <a:endParaRPr lang="es-ES" dirty="0">
              <a:solidFill>
                <a:schemeClr val="accent2">
                  <a:lumMod val="50000"/>
                </a:schemeClr>
              </a:solidFill>
            </a:endParaRPr>
          </a:p>
          <a:p>
            <a:pPr algn="r"/>
            <a:r>
              <a:rPr lang="es-ES" b="1" dirty="0" smtClean="0">
                <a:solidFill>
                  <a:schemeClr val="accent2">
                    <a:lumMod val="50000"/>
                  </a:schemeClr>
                </a:solidFill>
              </a:rPr>
              <a:t>preferencias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 de usuario </a:t>
            </a:r>
          </a:p>
          <a:p>
            <a:pPr algn="r"/>
            <a:r>
              <a:rPr lang="es-ES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tipo de cocina o ingredientes)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-265275" y="2939164"/>
            <a:ext cx="3222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 smtClean="0">
                <a:solidFill>
                  <a:schemeClr val="accent2">
                    <a:lumMod val="50000"/>
                  </a:schemeClr>
                </a:solidFill>
              </a:rPr>
              <a:t>Reconoce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b="1" dirty="0" smtClean="0">
                <a:solidFill>
                  <a:schemeClr val="accent2">
                    <a:lumMod val="50000"/>
                  </a:schemeClr>
                </a:solidFill>
              </a:rPr>
              <a:t>imágenes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 y proporciona 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receta a partir</a:t>
            </a:r>
          </a:p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de 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la foto 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de un plato</a:t>
            </a:r>
          </a:p>
        </p:txBody>
      </p:sp>
      <p:sp>
        <p:nvSpPr>
          <p:cNvPr id="6" name="Rectángulo 5"/>
          <p:cNvSpPr/>
          <p:nvPr/>
        </p:nvSpPr>
        <p:spPr>
          <a:xfrm>
            <a:off x="8760206" y="595142"/>
            <a:ext cx="28221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dando </a:t>
            </a:r>
            <a:r>
              <a:rPr lang="es-ES" b="1" dirty="0" smtClean="0">
                <a:solidFill>
                  <a:schemeClr val="accent2">
                    <a:lumMod val="50000"/>
                  </a:schemeClr>
                </a:solidFill>
              </a:rPr>
              <a:t>prioridad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 a utilizar los </a:t>
            </a:r>
            <a:r>
              <a:rPr lang="es-ES" b="1" dirty="0" smtClean="0">
                <a:solidFill>
                  <a:schemeClr val="accent2">
                    <a:lumMod val="50000"/>
                  </a:schemeClr>
                </a:solidFill>
              </a:rPr>
              <a:t>productos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 disponibles 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en el </a:t>
            </a:r>
            <a:r>
              <a:rPr lang="es-ES" b="1" dirty="0" smtClean="0">
                <a:solidFill>
                  <a:schemeClr val="accent2">
                    <a:lumMod val="50000"/>
                  </a:schemeClr>
                </a:solidFill>
              </a:rPr>
              <a:t>frigorífico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9215918" y="2939164"/>
            <a:ext cx="2861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Proporciona </a:t>
            </a:r>
            <a:r>
              <a:rPr lang="es-ES" b="1" dirty="0" smtClean="0">
                <a:solidFill>
                  <a:schemeClr val="accent2">
                    <a:lumMod val="50000"/>
                  </a:schemeClr>
                </a:solidFill>
              </a:rPr>
              <a:t>receta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 a partir del nombre de un </a:t>
            </a:r>
            <a:r>
              <a:rPr lang="es-ES" b="1" dirty="0" smtClean="0">
                <a:solidFill>
                  <a:schemeClr val="accent2">
                    <a:lumMod val="50000"/>
                  </a:schemeClr>
                </a:solidFill>
              </a:rPr>
              <a:t>plato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8455344" y="4909454"/>
            <a:ext cx="34318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Proporciona información del </a:t>
            </a:r>
            <a:r>
              <a:rPr lang="es-ES" b="1" dirty="0" smtClean="0">
                <a:solidFill>
                  <a:schemeClr val="accent2">
                    <a:lumMod val="50000"/>
                  </a:schemeClr>
                </a:solidFill>
              </a:rPr>
              <a:t>contenido del frigorífico 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(cantidad de un producto, productos caducados, próximos a caducar)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907505" y="4939327"/>
            <a:ext cx="2933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teniendo en cuenta </a:t>
            </a:r>
            <a:r>
              <a:rPr lang="es-ES" b="1" dirty="0" smtClean="0">
                <a:solidFill>
                  <a:schemeClr val="accent2">
                    <a:lumMod val="50000"/>
                  </a:schemeClr>
                </a:solidFill>
              </a:rPr>
              <a:t>intolerancias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 alimentarias del usuario</a:t>
            </a:r>
          </a:p>
        </p:txBody>
      </p:sp>
      <p:sp>
        <p:nvSpPr>
          <p:cNvPr id="12" name="Elipse 11"/>
          <p:cNvSpPr/>
          <p:nvPr/>
        </p:nvSpPr>
        <p:spPr>
          <a:xfrm>
            <a:off x="3224463" y="401053"/>
            <a:ext cx="5800223" cy="5521771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>
            <a:off x="3897501" y="103330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>
            <a:off x="3066625" y="3122153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3897501" y="493875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8018754" y="103330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8862686" y="3100329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8018754" y="493875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71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lamada de nube 2"/>
          <p:cNvSpPr/>
          <p:nvPr/>
        </p:nvSpPr>
        <p:spPr>
          <a:xfrm>
            <a:off x="7309181" y="160421"/>
            <a:ext cx="2957766" cy="2069432"/>
          </a:xfrm>
          <a:prstGeom prst="cloudCallout">
            <a:avLst>
              <a:gd name="adj1" fmla="val -108163"/>
              <a:gd name="adj2" fmla="val 18838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>
                <a:solidFill>
                  <a:srgbClr val="589DA6"/>
                </a:solidFill>
                <a:latin typeface="Arial Rounded MT Bold" panose="020F0704030504030204" pitchFamily="34" charset="0"/>
              </a:rPr>
              <a:t>¿Por dónde empiezo?</a:t>
            </a:r>
            <a:endParaRPr lang="es-ES" sz="2400" b="1" dirty="0">
              <a:solidFill>
                <a:srgbClr val="589DA6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9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CHATBOTS: CONCEPTOS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5" name="Llamada rectangular redondeada 4"/>
          <p:cNvSpPr/>
          <p:nvPr/>
        </p:nvSpPr>
        <p:spPr>
          <a:xfrm>
            <a:off x="7045793" y="1569414"/>
            <a:ext cx="4090922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Hola, quiero reservar un vuelo a   Sevilla</a:t>
            </a:r>
            <a:endParaRPr lang="es-ES" dirty="0"/>
          </a:p>
        </p:txBody>
      </p:sp>
      <p:sp>
        <p:nvSpPr>
          <p:cNvPr id="6" name="Llamada rectangular redondeada 5"/>
          <p:cNvSpPr/>
          <p:nvPr/>
        </p:nvSpPr>
        <p:spPr>
          <a:xfrm>
            <a:off x="1608966" y="706564"/>
            <a:ext cx="4010526" cy="729560"/>
          </a:xfrm>
          <a:prstGeom prst="wedgeRoundRectCallout">
            <a:avLst>
              <a:gd name="adj1" fmla="val 37360"/>
              <a:gd name="adj2" fmla="val 11330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Hola, soy el asistente de la compañía aérea XXX ¿en qué puedo ayudarle? </a:t>
            </a:r>
            <a:endParaRPr lang="es-ES" dirty="0"/>
          </a:p>
        </p:txBody>
      </p:sp>
      <p:sp>
        <p:nvSpPr>
          <p:cNvPr id="7" name="Llamada rectangular redondeada 6"/>
          <p:cNvSpPr/>
          <p:nvPr/>
        </p:nvSpPr>
        <p:spPr>
          <a:xfrm>
            <a:off x="3014580" y="2361390"/>
            <a:ext cx="2598823" cy="729560"/>
          </a:xfrm>
          <a:prstGeom prst="wedgeRoundRectCallout">
            <a:avLst>
              <a:gd name="adj1" fmla="val 43818"/>
              <a:gd name="adj2" fmla="val 1352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¿viajas desde Madrid?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03" y="1652861"/>
            <a:ext cx="445754" cy="445754"/>
          </a:xfrm>
          <a:prstGeom prst="rect">
            <a:avLst/>
          </a:prstGeom>
        </p:spPr>
      </p:pic>
      <p:sp>
        <p:nvSpPr>
          <p:cNvPr id="12" name="Llamada rectangular redondeada 11"/>
          <p:cNvSpPr/>
          <p:nvPr/>
        </p:nvSpPr>
        <p:spPr>
          <a:xfrm>
            <a:off x="7045793" y="3169782"/>
            <a:ext cx="574207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/>
              <a:t>Sí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41" y="3219953"/>
            <a:ext cx="445754" cy="445754"/>
          </a:xfrm>
          <a:prstGeom prst="rect">
            <a:avLst/>
          </a:prstGeom>
        </p:spPr>
      </p:pic>
      <p:sp>
        <p:nvSpPr>
          <p:cNvPr id="14" name="Llamada rectangular redondeada 13"/>
          <p:cNvSpPr/>
          <p:nvPr/>
        </p:nvSpPr>
        <p:spPr>
          <a:xfrm>
            <a:off x="2755551" y="3863461"/>
            <a:ext cx="2857852" cy="729560"/>
          </a:xfrm>
          <a:prstGeom prst="wedgeRoundRectCallout">
            <a:avLst>
              <a:gd name="adj1" fmla="val 43818"/>
              <a:gd name="adj2" fmla="val 1352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¿qué día quieres viajar?</a:t>
            </a:r>
            <a:endParaRPr lang="es-ES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01" y="4008226"/>
            <a:ext cx="429475" cy="429475"/>
          </a:xfrm>
          <a:prstGeom prst="rect">
            <a:avLst/>
          </a:prstGeom>
        </p:spPr>
      </p:pic>
      <p:sp>
        <p:nvSpPr>
          <p:cNvPr id="16" name="Llamada rectangular redondeada 15"/>
          <p:cNvSpPr/>
          <p:nvPr/>
        </p:nvSpPr>
        <p:spPr>
          <a:xfrm>
            <a:off x="7045793" y="4684474"/>
            <a:ext cx="3060733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Para  mañana  por la mañana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41" y="4734645"/>
            <a:ext cx="445754" cy="44575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11" y="2506433"/>
            <a:ext cx="429475" cy="42947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403" y="846823"/>
            <a:ext cx="429475" cy="429475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10250905" y="1715578"/>
            <a:ext cx="778042" cy="320319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/>
          <p:cNvSpPr/>
          <p:nvPr/>
        </p:nvSpPr>
        <p:spPr>
          <a:xfrm>
            <a:off x="7677800" y="4800134"/>
            <a:ext cx="908790" cy="45129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4525527" y="2481797"/>
            <a:ext cx="898358" cy="45129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7173607" y="1108812"/>
            <a:ext cx="293291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#intención = “reservar vuelo”</a:t>
            </a:r>
            <a:endParaRPr lang="es-E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8126980" y="2420836"/>
            <a:ext cx="307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@entidad (destino) = “Sevilla”</a:t>
            </a:r>
            <a:endParaRPr lang="es-E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8586590" y="5380224"/>
            <a:ext cx="3039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@entidad (fecha) = “mañana”</a:t>
            </a:r>
            <a:endParaRPr lang="es-E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1260724" y="3098829"/>
            <a:ext cx="306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$contexto (origen) = “Madrid”</a:t>
            </a:r>
            <a:endParaRPr lang="es-E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Conector recto de flecha 3"/>
          <p:cNvCxnSpPr>
            <a:stCxn id="22" idx="2"/>
          </p:cNvCxnSpPr>
          <p:nvPr/>
        </p:nvCxnSpPr>
        <p:spPr>
          <a:xfrm flipH="1">
            <a:off x="4313991" y="2933093"/>
            <a:ext cx="660715" cy="31550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H="1">
            <a:off x="10395284" y="2055183"/>
            <a:ext cx="371957" cy="36565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>
            <a:endCxn id="25" idx="1"/>
          </p:cNvCxnSpPr>
          <p:nvPr/>
        </p:nvCxnSpPr>
        <p:spPr>
          <a:xfrm>
            <a:off x="7892716" y="5251430"/>
            <a:ext cx="693874" cy="31346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27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8" b="10001"/>
          <a:stretch/>
        </p:blipFill>
        <p:spPr>
          <a:xfrm>
            <a:off x="1004454" y="685800"/>
            <a:ext cx="10183091" cy="4667250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SISTEMAS DE DIÁLOGO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05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19100" y="419100"/>
            <a:ext cx="870585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Selección API NLP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Selección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e integración de la interfaz de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usuario 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Selección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e integración de las fuentes de datos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externas 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Modelado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 fuentes de datos internas (frigorífico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) 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Definición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 intenciones, entidades y variables de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contexto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Diseño del flujo de la conversación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Entrenamiento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 intenciones y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entidades 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Implementación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del flujo de la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conversación 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Implementación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 la aplicación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orquestadora 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METODOLOGÍA DE TRABAJO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7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4816</TotalTime>
  <Words>1052</Words>
  <Application>Microsoft Office PowerPoint</Application>
  <PresentationFormat>Panorámica</PresentationFormat>
  <Paragraphs>211</Paragraphs>
  <Slides>33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6" baseType="lpstr">
      <vt:lpstr>Yu Mincho Demibold</vt:lpstr>
      <vt:lpstr>Aharoni</vt:lpstr>
      <vt:lpstr>Arial</vt:lpstr>
      <vt:lpstr>Arial Black</vt:lpstr>
      <vt:lpstr>Arial Rounded MT Bold</vt:lpstr>
      <vt:lpstr>BadaBoom BB</vt:lpstr>
      <vt:lpstr>Berlin Sans FB Demi</vt:lpstr>
      <vt:lpstr>Calibri</vt:lpstr>
      <vt:lpstr>Calibri Light</vt:lpstr>
      <vt:lpstr>Courier New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235</cp:revision>
  <dcterms:created xsi:type="dcterms:W3CDTF">2017-11-22T19:44:45Z</dcterms:created>
  <dcterms:modified xsi:type="dcterms:W3CDTF">2018-03-18T10:53:32Z</dcterms:modified>
</cp:coreProperties>
</file>